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4" r:id="rId12"/>
    <p:sldId id="266" r:id="rId13"/>
    <p:sldId id="267" r:id="rId14"/>
    <p:sldId id="268" r:id="rId15"/>
    <p:sldId id="269" r:id="rId16"/>
    <p:sldId id="305" r:id="rId17"/>
    <p:sldId id="306" r:id="rId18"/>
    <p:sldId id="307" r:id="rId19"/>
    <p:sldId id="309" r:id="rId20"/>
    <p:sldId id="310" r:id="rId21"/>
    <p:sldId id="311" r:id="rId22"/>
    <p:sldId id="312" r:id="rId23"/>
    <p:sldId id="313" r:id="rId24"/>
    <p:sldId id="27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299" r:id="rId34"/>
    <p:sldId id="300" r:id="rId35"/>
    <p:sldId id="302" r:id="rId36"/>
    <p:sldId id="303" r:id="rId37"/>
  </p:sldIdLst>
  <p:sldSz cx="9144000" cy="5143500" type="screen16x9"/>
  <p:notesSz cx="6888163" cy="100203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IBM Plex Sans SemiBold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IBM Plex Sans" panose="020B060402020202020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A90CC4-3942-487D-8038-9B8D511C79C1}">
  <a:tblStyle styleId="{2EA90CC4-3942-487D-8038-9B8D511C79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97" d="100"/>
          <a:sy n="97" d="100"/>
        </p:scale>
        <p:origin x="774" y="90"/>
      </p:cViewPr>
      <p:guideLst>
        <p:guide orient="horz" pos="159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24664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894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99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88ad15b6_0_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95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69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99ae5b3c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99ae5b3c0_0_13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25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99ae5b3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99ae5b3c0_0_14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25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513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562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14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893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93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33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0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085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960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510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81ba7d4a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1081ba7d4ae_0_553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924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266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5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702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605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51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6701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66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94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58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642" name="Google Shape;642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310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359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" name="Google Shape;666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755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594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88ad1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a88ad15b6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5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9ae5b3c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9ae5b3c0_0_102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6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a88ad15b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a88ad15b6_0_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192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6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a88ad15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a88ad15b6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23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123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rlo50@example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rlo50@example.or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4.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92099" y="2237442"/>
            <a:ext cx="9051902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ORDER BY id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sellers ORDER BY city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city, </a:t>
            </a:r>
            <a:r>
              <a:rPr lang="en-US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seller_id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orders AND SELECT city, id FROM SELECT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SELECT id, city FROM orders UNION SELECT id, city FROM sellers ORDER BY id;</a:t>
            </a:r>
            <a:endParaRPr sz="1550"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608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333333"/>
                </a:solidFill>
                <a:highlight>
                  <a:schemeClr val="lt1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4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3333"/>
                </a:solidFill>
                <a:highlight>
                  <a:srgbClr val="FFFFFF"/>
                </a:highlight>
              </a:rPr>
              <a:t>Если выборка объединения данных производится из нескольких таблиц, то это может указываться во фразе FROM следующим образом?</a:t>
            </a:r>
            <a:endParaRPr sz="2200"/>
          </a:p>
        </p:txBody>
      </p:sp>
      <p:sp>
        <p:nvSpPr>
          <p:cNvPr id="375" name="Google Shape;375;p58"/>
          <p:cNvSpPr txBox="1"/>
          <p:nvPr/>
        </p:nvSpPr>
        <p:spPr>
          <a:xfrm>
            <a:off x="652975" y="2494000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таблица 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AND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 1 CROSS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таблица1 INNER JOIN таблица2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таблица 1 OUTER JOIN таблица2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1" name="Google Shape;381;p59"/>
          <p:cNvSpPr txBox="1"/>
          <p:nvPr/>
        </p:nvSpPr>
        <p:spPr>
          <a:xfrm>
            <a:off x="652975" y="2494000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используется для объединения результатов запроса без удаления дубликатов?</a:t>
            </a:r>
            <a:endParaRPr sz="2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87" name="Google Shape;387;p60"/>
          <p:cNvSpPr txBox="1"/>
          <p:nvPr/>
        </p:nvSpPr>
        <p:spPr>
          <a:xfrm>
            <a:off x="666132" y="2474265"/>
            <a:ext cx="8107200" cy="16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UNION ALL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1: выбрать всех пользователей, указав их </a:t>
            </a:r>
            <a:r>
              <a:rPr lang="en-US" dirty="0" smtClean="0"/>
              <a:t>id</a:t>
            </a:r>
            <a:r>
              <a:rPr lang="ru-RU" dirty="0" smtClean="0"/>
              <a:t>, имя и фамилию, город и </a:t>
            </a:r>
            <a:r>
              <a:rPr lang="ru-RU" dirty="0" err="1" smtClean="0"/>
              <a:t>аватарку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(используя вложенные запросы)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4823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1: выбрать всех пользователей, указав их </a:t>
            </a:r>
            <a:r>
              <a:rPr lang="en-US" sz="2000" dirty="0" smtClean="0"/>
              <a:t>id</a:t>
            </a:r>
            <a:r>
              <a:rPr lang="ru-RU" sz="2000" dirty="0" smtClean="0"/>
              <a:t>, имя и фамилию, город и </a:t>
            </a:r>
            <a:r>
              <a:rPr lang="ru-RU" sz="2000" dirty="0" err="1" smtClean="0"/>
              <a:t>аватарку</a:t>
            </a:r>
            <a:r>
              <a:rPr lang="ru-RU" sz="20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ru-RU" sz="2000" dirty="0"/>
              <a:t>используя вложенные запросы)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608096" y="1895838"/>
            <a:ext cx="69036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Пользователь'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hometown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profiles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WHERE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 users.id)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Город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filename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id = 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photo_id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profiles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WHERE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 users.id))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Аватарка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en-US" sz="1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users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743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2</a:t>
            </a:r>
            <a:r>
              <a:rPr lang="ru-RU" dirty="0" smtClean="0"/>
              <a:t>: выбрать фотографии</a:t>
            </a:r>
            <a:r>
              <a:rPr lang="en-US" dirty="0" smtClean="0"/>
              <a:t> (filename)</a:t>
            </a:r>
            <a:r>
              <a:rPr lang="ru-RU" dirty="0" smtClean="0"/>
              <a:t> пользователя с </a:t>
            </a:r>
            <a:r>
              <a:rPr lang="en-US" dirty="0" smtClean="0"/>
              <a:t>email</a:t>
            </a:r>
            <a:r>
              <a:rPr lang="ru-RU" dirty="0" smtClean="0"/>
              <a:t>: </a:t>
            </a:r>
            <a:r>
              <a:rPr lang="en-US" dirty="0" smtClean="0">
                <a:hlinkClick r:id="rId3"/>
              </a:rPr>
              <a:t>arlo50@example.org</a:t>
            </a:r>
            <a:r>
              <a:rPr lang="ru-RU" dirty="0" smtClean="0"/>
              <a:t>.</a:t>
            </a:r>
            <a:br>
              <a:rPr lang="ru-RU" dirty="0" smtClean="0"/>
            </a:br>
            <a:r>
              <a:rPr lang="ru-RU" dirty="0" smtClean="0"/>
              <a:t>ID типа медиа, соответствующий фотографиям неизвестен</a:t>
            </a:r>
            <a:br>
              <a:rPr lang="ru-RU" dirty="0" smtClean="0"/>
            </a:br>
            <a:r>
              <a:rPr lang="ru-RU" dirty="0" smtClean="0"/>
              <a:t> (используя вложенные запросы)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7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6"/>
            <a:ext cx="8528124" cy="1256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2</a:t>
            </a:r>
            <a:r>
              <a:rPr lang="ru-RU" sz="2000" dirty="0" smtClean="0"/>
              <a:t>: выбрать фотографии</a:t>
            </a:r>
            <a:r>
              <a:rPr lang="en-US" sz="2000" dirty="0" smtClean="0"/>
              <a:t> (</a:t>
            </a:r>
            <a:r>
              <a:rPr lang="en-US" sz="2000" dirty="0"/>
              <a:t>filename</a:t>
            </a:r>
            <a:r>
              <a:rPr lang="en-US" sz="2000" dirty="0" smtClean="0"/>
              <a:t>)</a:t>
            </a:r>
            <a:r>
              <a:rPr lang="ru-RU" sz="2000" dirty="0" smtClean="0"/>
              <a:t> пользователя с </a:t>
            </a:r>
            <a:r>
              <a:rPr lang="en-US" sz="2000" dirty="0" smtClean="0"/>
              <a:t>email</a:t>
            </a:r>
            <a:r>
              <a:rPr lang="ru-RU" sz="2000" dirty="0" smtClean="0"/>
              <a:t>: </a:t>
            </a:r>
            <a:r>
              <a:rPr lang="en-US" sz="2000" dirty="0" smtClean="0">
                <a:hlinkClick r:id="rId3"/>
              </a:rPr>
              <a:t>arlo50@example.org</a:t>
            </a:r>
            <a:r>
              <a:rPr lang="ru-RU" sz="2000" dirty="0" smtClean="0"/>
              <a:t>.</a:t>
            </a:r>
            <a:br>
              <a:rPr lang="ru-RU" sz="2000" dirty="0" smtClean="0"/>
            </a:br>
            <a:r>
              <a:rPr lang="ru-RU" sz="2000" dirty="0"/>
              <a:t>ID типа медиа, </a:t>
            </a:r>
            <a:r>
              <a:rPr lang="ru-RU" sz="2000" dirty="0" smtClean="0"/>
              <a:t>соответствующий </a:t>
            </a:r>
            <a:r>
              <a:rPr lang="ru-RU" sz="2000" dirty="0"/>
              <a:t>фотографиям </a:t>
            </a:r>
            <a:r>
              <a:rPr lang="ru-RU" sz="2000" dirty="0" smtClean="0"/>
              <a:t>неизвестен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 (</a:t>
            </a:r>
            <a:r>
              <a:rPr lang="ru-RU" sz="2000" dirty="0"/>
              <a:t>используя вложенные запросы)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58757" y="2335735"/>
            <a:ext cx="82004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filename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user_id</a:t>
            </a:r>
            <a:r>
              <a:rPr lang="en-US" sz="1800" b="1" dirty="0">
                <a:latin typeface="Consolas" panose="020B0609020204030204" pitchFamily="49" charset="0"/>
              </a:rPr>
              <a:t> =</a:t>
            </a:r>
            <a:r>
              <a:rPr lang="en-US" sz="1800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id </a:t>
            </a:r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users </a:t>
            </a:r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email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'arlo50@example.org'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id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 smtClean="0">
                <a:latin typeface="Consolas" panose="020B0609020204030204" pitchFamily="49" charset="0"/>
              </a:rPr>
              <a:t>name_type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LIKE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'photo</a:t>
            </a:r>
            <a:r>
              <a:rPr lang="en-US" sz="1800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smtClean="0">
                <a:latin typeface="Consolas" panose="020B0609020204030204" pitchFamily="49" charset="0"/>
              </a:rPr>
              <a:t>)</a:t>
            </a:r>
            <a:r>
              <a:rPr lang="en-US" sz="1800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37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UNION и UNION ALL</a:t>
            </a:r>
            <a:endParaRPr dirty="0"/>
          </a:p>
        </p:txBody>
      </p:sp>
      <p:pic>
        <p:nvPicPr>
          <p:cNvPr id="560" name="Google Shape;56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088" y="1362775"/>
            <a:ext cx="6690373" cy="3244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76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3</a:t>
            </a:r>
            <a:r>
              <a:rPr lang="ru-RU" dirty="0" smtClean="0"/>
              <a:t>: выбрать </a:t>
            </a:r>
            <a:r>
              <a:rPr lang="en-US" dirty="0" smtClean="0"/>
              <a:t>id </a:t>
            </a:r>
            <a:r>
              <a:rPr lang="ru-RU" dirty="0" smtClean="0"/>
              <a:t>друзей пользователя с </a:t>
            </a:r>
            <a:r>
              <a:rPr lang="en-US" dirty="0" smtClean="0"/>
              <a:t>id = 1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(используя</a:t>
            </a:r>
            <a:r>
              <a:rPr lang="en-US" dirty="0" smtClean="0"/>
              <a:t> UNION</a:t>
            </a:r>
            <a:r>
              <a:rPr lang="ru-RU" dirty="0" smtClean="0"/>
              <a:t>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2600" dirty="0" smtClean="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817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9072873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3</a:t>
            </a:r>
            <a:r>
              <a:rPr lang="ru-RU" sz="2000" dirty="0" smtClean="0"/>
              <a:t>: выбрать </a:t>
            </a:r>
            <a:r>
              <a:rPr lang="en-US" sz="2000" dirty="0" smtClean="0"/>
              <a:t>id </a:t>
            </a:r>
            <a:r>
              <a:rPr lang="ru-RU" sz="2000" dirty="0" smtClean="0"/>
              <a:t>друзей пользователя с </a:t>
            </a:r>
            <a:r>
              <a:rPr lang="en-US" sz="2000" dirty="0" smtClean="0"/>
              <a:t>id = 1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 (используя</a:t>
            </a:r>
            <a:r>
              <a:rPr lang="en-US" sz="2000" dirty="0" smtClean="0"/>
              <a:t> UNION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35953" y="1565097"/>
            <a:ext cx="84630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друзей, заявку которых я подтвердил</a:t>
            </a: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initiator_user_id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2000" b="1" dirty="0">
                <a:latin typeface="Consolas" panose="020B0609020204030204" pitchFamily="49" charset="0"/>
              </a:rPr>
              <a:t> id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friend_requests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</a:rPr>
              <a:t>target_user_id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2000" b="1" dirty="0">
                <a:latin typeface="Consolas" panose="020B0609020204030204" pitchFamily="49" charset="0"/>
              </a:rPr>
              <a:t> status=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endParaRPr lang="en-US" sz="2000" b="1" dirty="0" smtClean="0"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ID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ru-RU" sz="2000" b="1" dirty="0">
                <a:solidFill>
                  <a:srgbClr val="808080"/>
                </a:solidFill>
                <a:latin typeface="Consolas" panose="020B0609020204030204" pitchFamily="49" charset="0"/>
              </a:rPr>
              <a:t>друзей, </a:t>
            </a:r>
            <a:r>
              <a:rPr lang="ru-RU" sz="20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подтвердивших мою заявку</a:t>
            </a:r>
            <a:endParaRPr lang="ru-RU" sz="2000" b="1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20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target_user_id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friend_requests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 smtClean="0">
                <a:latin typeface="Consolas" panose="020B0609020204030204" pitchFamily="49" charset="0"/>
              </a:rPr>
              <a:t>initiator_user_id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latin typeface="Consolas" panose="020B0609020204030204" pitchFamily="49" charset="0"/>
              </a:rPr>
              <a:t>= </a:t>
            </a:r>
            <a:r>
              <a:rPr lang="en-US" sz="2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 smtClean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2000" b="1" dirty="0">
                <a:latin typeface="Consolas" panose="020B0609020204030204" pitchFamily="49" charset="0"/>
              </a:rPr>
              <a:t> status=</a:t>
            </a:r>
            <a:r>
              <a:rPr lang="en-US" sz="20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4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6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498" y="155642"/>
            <a:ext cx="5932213" cy="46671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9" t="4235" r="18085" b="13153"/>
          <a:stretch/>
        </p:blipFill>
        <p:spPr>
          <a:xfrm>
            <a:off x="593387" y="465353"/>
            <a:ext cx="8220738" cy="41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9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21321" y="348373"/>
            <a:ext cx="5707104" cy="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400" dirty="0" smtClean="0"/>
              <a:t>Примеры с использование</a:t>
            </a:r>
            <a:r>
              <a:rPr lang="ru-RU" sz="2400" dirty="0"/>
              <a:t>м</a:t>
            </a:r>
            <a:r>
              <a:rPr lang="ru-RU" sz="2400" dirty="0" smtClean="0"/>
              <a:t> </a:t>
            </a:r>
            <a:r>
              <a:rPr lang="en-US" sz="2400" dirty="0" smtClean="0"/>
              <a:t>JOIN</a:t>
            </a:r>
            <a:endParaRPr sz="24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21321" y="899712"/>
            <a:ext cx="39658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CROSS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users, messages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INNER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*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910518" y="749030"/>
            <a:ext cx="58755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--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LEFT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RIGHT  JOIN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RIGHT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-- FULL JOIN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u.*, m.*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RIGHT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messages m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u.id=</a:t>
            </a:r>
            <a:r>
              <a:rPr lang="en-US" sz="1600" b="1" dirty="0" err="1">
                <a:latin typeface="Consolas" panose="020B0609020204030204" pitchFamily="49" charset="0"/>
              </a:rPr>
              <a:t>m.from_user_id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5717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</a:t>
            </a:r>
            <a:r>
              <a:rPr lang="en-US" dirty="0" smtClean="0"/>
              <a:t>4</a:t>
            </a:r>
            <a:r>
              <a:rPr lang="ru-RU" dirty="0" smtClean="0"/>
              <a:t>: выбрать всех пользователей, указав их </a:t>
            </a:r>
            <a:r>
              <a:rPr lang="en-US" dirty="0" smtClean="0"/>
              <a:t>id</a:t>
            </a:r>
            <a:r>
              <a:rPr lang="ru-RU" dirty="0" smtClean="0"/>
              <a:t>, имя и фамилию, город и </a:t>
            </a:r>
            <a:r>
              <a:rPr lang="ru-RU" dirty="0" err="1" smtClean="0"/>
              <a:t>аватарку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(используя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8892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</a:t>
            </a:r>
            <a:r>
              <a:rPr lang="en-US" sz="2000" dirty="0" smtClean="0"/>
              <a:t>4</a:t>
            </a:r>
            <a:r>
              <a:rPr lang="ru-RU" sz="2000" dirty="0" smtClean="0"/>
              <a:t>: выбрать всех пользователей, указав их </a:t>
            </a:r>
            <a:r>
              <a:rPr lang="en-US" sz="2000" dirty="0" smtClean="0"/>
              <a:t>id</a:t>
            </a:r>
            <a:r>
              <a:rPr lang="ru-RU" sz="2000" dirty="0" smtClean="0"/>
              <a:t>, имя и фамилию, город и </a:t>
            </a:r>
            <a:r>
              <a:rPr lang="ru-RU" sz="2000" dirty="0" err="1" smtClean="0"/>
              <a:t>аватарку</a:t>
            </a:r>
            <a:r>
              <a:rPr lang="ru-RU" sz="20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ru-RU" sz="2000" dirty="0" smtClean="0"/>
              <a:t>(</a:t>
            </a:r>
            <a:r>
              <a:rPr lang="en-US" sz="2000" dirty="0" smtClean="0"/>
              <a:t>JOIN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429966" y="1945194"/>
            <a:ext cx="73832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u.id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u.firstname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u.lastname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Пользователь'</a:t>
            </a:r>
            <a:r>
              <a:rPr lang="ru-RU" sz="1800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p.hometown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Город'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Аватарка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users u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profiles p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 u.id=</a:t>
            </a:r>
            <a:r>
              <a:rPr lang="en-US" sz="1800" b="1" dirty="0" err="1">
                <a:latin typeface="Consolas" panose="020B0609020204030204" pitchFamily="49" charset="0"/>
              </a:rPr>
              <a:t>p.user_id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media m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p.photo_id</a:t>
            </a:r>
            <a:r>
              <a:rPr lang="en-US" sz="1800" b="1" dirty="0">
                <a:latin typeface="Consolas" panose="020B0609020204030204" pitchFamily="49" charset="0"/>
              </a:rPr>
              <a:t>=m.id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07524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5: </a:t>
            </a:r>
            <a:r>
              <a:rPr lang="ru-RU" dirty="0"/>
              <a:t>Список </a:t>
            </a:r>
            <a:r>
              <a:rPr lang="ru-RU" dirty="0" err="1"/>
              <a:t>медиафайлов</a:t>
            </a:r>
            <a:r>
              <a:rPr lang="ru-RU" dirty="0"/>
              <a:t> </a:t>
            </a:r>
            <a:r>
              <a:rPr lang="ru-RU" dirty="0" smtClean="0"/>
              <a:t>пользователей </a:t>
            </a:r>
            <a:r>
              <a:rPr lang="ru-RU" dirty="0"/>
              <a:t>с количеством </a:t>
            </a:r>
            <a:r>
              <a:rPr lang="ru-RU" dirty="0" err="1"/>
              <a:t>лайков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ru-RU" dirty="0"/>
              <a:t>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1973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5: </a:t>
            </a:r>
            <a:r>
              <a:rPr lang="ru-RU" sz="2000" dirty="0"/>
              <a:t>Список </a:t>
            </a:r>
            <a:r>
              <a:rPr lang="ru-RU" sz="2000" dirty="0" err="1"/>
              <a:t>медиафайлов</a:t>
            </a:r>
            <a:r>
              <a:rPr lang="ru-RU" sz="2000" dirty="0"/>
              <a:t> </a:t>
            </a:r>
            <a:r>
              <a:rPr lang="ru-RU" sz="2000" dirty="0" smtClean="0"/>
              <a:t>пользователей </a:t>
            </a:r>
            <a:r>
              <a:rPr lang="ru-RU" sz="2000" dirty="0"/>
              <a:t>с количеством </a:t>
            </a:r>
            <a:r>
              <a:rPr lang="ru-RU" sz="2000" dirty="0" err="1" smtClean="0"/>
              <a:t>лайков</a:t>
            </a:r>
            <a:r>
              <a:rPr lang="ru-RU" sz="2000" dirty="0" smtClean="0"/>
              <a:t> (</a:t>
            </a:r>
            <a:r>
              <a:rPr lang="ru-RU" sz="2000" dirty="0"/>
              <a:t>используя </a:t>
            </a:r>
            <a:r>
              <a:rPr lang="en-US" sz="2000" dirty="0" smtClean="0"/>
              <a:t>JOIN</a:t>
            </a:r>
            <a:r>
              <a:rPr lang="ru-RU" sz="2000" dirty="0" smtClean="0"/>
              <a:t>)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6579" y="1497004"/>
            <a:ext cx="77334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800" dirty="0"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latin typeface="Consolas" panose="020B0609020204030204" pitchFamily="49" charset="0"/>
              </a:rPr>
              <a:t>m.id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800" b="1" dirty="0" smtClean="0">
                <a:latin typeface="Consolas" panose="020B0609020204030204" pitchFamily="49" charset="0"/>
              </a:rPr>
              <a:t>(</a:t>
            </a:r>
            <a:r>
              <a:rPr lang="en-US" sz="1800" b="1" dirty="0" err="1" smtClean="0">
                <a:latin typeface="Consolas" panose="020B0609020204030204" pitchFamily="49" charset="0"/>
              </a:rPr>
              <a:t>u.firstname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800" b="1" dirty="0">
                <a:latin typeface="Consolas" panose="020B0609020204030204" pitchFamily="49" charset="0"/>
              </a:rPr>
              <a:t>, </a:t>
            </a:r>
            <a:r>
              <a:rPr lang="en-US" sz="1800" b="1" dirty="0" err="1">
                <a:latin typeface="Consolas" panose="020B0609020204030204" pitchFamily="49" charset="0"/>
              </a:rPr>
              <a:t>u.lastname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владелец 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800" b="1" dirty="0" smtClean="0">
                <a:latin typeface="Consolas" panose="020B0609020204030204" pitchFamily="49" charset="0"/>
              </a:rPr>
              <a:t>(l.id</a:t>
            </a:r>
            <a:r>
              <a:rPr lang="en-US" sz="1800" b="1" dirty="0">
                <a:latin typeface="Consolas" panose="020B0609020204030204" pitchFamily="49" charset="0"/>
              </a:rPr>
              <a:t>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кол-во </a:t>
            </a:r>
            <a:r>
              <a:rPr lang="ru-RU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лайков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m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likes l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l.media_id</a:t>
            </a:r>
            <a:r>
              <a:rPr lang="en-US" sz="1800" b="1" dirty="0">
                <a:latin typeface="Consolas" panose="020B0609020204030204" pitchFamily="49" charset="0"/>
              </a:rPr>
              <a:t> = m.id</a:t>
            </a:r>
          </a:p>
          <a:p>
            <a:r>
              <a:rPr lang="fi-FI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fi-FI" sz="1800" b="1" dirty="0">
                <a:latin typeface="Consolas" panose="020B0609020204030204" pitchFamily="49" charset="0"/>
              </a:rPr>
              <a:t> users u </a:t>
            </a:r>
            <a:r>
              <a:rPr lang="fi-FI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fi-FI" sz="1800" b="1" dirty="0">
                <a:latin typeface="Consolas" panose="020B0609020204030204" pitchFamily="49" charset="0"/>
              </a:rPr>
              <a:t> u.id = m.user_id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GROUP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latin typeface="Consolas" panose="020B0609020204030204" pitchFamily="49" charset="0"/>
              </a:rPr>
              <a:t>m.id</a:t>
            </a:r>
            <a:endParaRPr lang="ru-RU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13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Использование подзапросов</a:t>
            </a:r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 smtClean="0"/>
              <a:t>Объединение </a:t>
            </a:r>
            <a:r>
              <a:rPr lang="ru-RU" sz="1800" dirty="0"/>
              <a:t>таблиц (UNION) </a:t>
            </a:r>
            <a:endParaRPr lang="ru-RU" sz="1800" dirty="0" smtClean="0"/>
          </a:p>
          <a:p>
            <a:pPr marL="457200" indent="-342900">
              <a:spcBef>
                <a:spcPts val="600"/>
              </a:spcBef>
              <a:buSzPts val="1800"/>
              <a:buFont typeface="IBM Plex Sans"/>
              <a:buChar char="➔"/>
            </a:pPr>
            <a:r>
              <a:rPr lang="ru-RU" sz="1800" dirty="0" smtClean="0"/>
              <a:t>Перерыв</a:t>
            </a:r>
            <a:endParaRPr lang="ru-RU"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Соединение </a:t>
            </a:r>
            <a:r>
              <a:rPr lang="ru-RU" sz="1800" dirty="0"/>
              <a:t>таблиц  (JOIN)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 smtClean="0">
                <a:solidFill>
                  <a:schemeClr val="dk1"/>
                </a:solidFill>
              </a:rPr>
              <a:t>Домашнее </a:t>
            </a:r>
            <a:r>
              <a:rPr lang="ru-RU" sz="1800" dirty="0">
                <a:solidFill>
                  <a:schemeClr val="dk1"/>
                </a:solidFill>
              </a:rPr>
              <a:t>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50" y="620747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dirty="0" smtClean="0"/>
              <a:t>Задача 6: </a:t>
            </a:r>
            <a:r>
              <a:rPr lang="ru-RU" dirty="0"/>
              <a:t>Список </a:t>
            </a:r>
            <a:r>
              <a:rPr lang="ru-RU" dirty="0" err="1"/>
              <a:t>медиафайлов</a:t>
            </a:r>
            <a:r>
              <a:rPr lang="ru-RU" dirty="0"/>
              <a:t> </a:t>
            </a:r>
            <a:r>
              <a:rPr lang="ru-RU" dirty="0" smtClean="0"/>
              <a:t>пользователей, указав название типа медиа (</a:t>
            </a:r>
            <a:r>
              <a:rPr lang="en-US" dirty="0" smtClean="0"/>
              <a:t>id</a:t>
            </a:r>
            <a:r>
              <a:rPr lang="ru-RU" dirty="0" smtClean="0"/>
              <a:t>, </a:t>
            </a:r>
            <a:r>
              <a:rPr lang="en-US" dirty="0" smtClean="0"/>
              <a:t>filename</a:t>
            </a:r>
            <a:r>
              <a:rPr lang="ru-RU" dirty="0" smtClean="0"/>
              <a:t>, </a:t>
            </a:r>
            <a:r>
              <a:rPr lang="en-US" dirty="0" err="1" smtClean="0"/>
              <a:t>name_type</a:t>
            </a:r>
            <a:r>
              <a:rPr lang="ru-RU" dirty="0" smtClean="0"/>
              <a:t>)</a:t>
            </a:r>
            <a:br>
              <a:rPr lang="ru-RU" dirty="0" smtClean="0"/>
            </a:br>
            <a:r>
              <a:rPr lang="ru-RU" dirty="0" smtClean="0"/>
              <a:t>(</a:t>
            </a:r>
            <a:r>
              <a:rPr lang="ru-RU" dirty="0"/>
              <a:t>используя </a:t>
            </a:r>
            <a:r>
              <a:rPr lang="en-US" dirty="0" smtClean="0"/>
              <a:t>JOIN)</a:t>
            </a:r>
            <a:endParaRPr dirty="0"/>
          </a:p>
        </p:txBody>
      </p:sp>
      <p:pic>
        <p:nvPicPr>
          <p:cNvPr id="566" name="Google Shape;566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1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26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9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>
            <a:spLocks noGrp="1"/>
          </p:cNvSpPr>
          <p:nvPr>
            <p:ph type="title"/>
          </p:nvPr>
        </p:nvSpPr>
        <p:spPr>
          <a:xfrm>
            <a:off x="431049" y="620747"/>
            <a:ext cx="8294661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ru-RU" sz="2000" dirty="0" smtClean="0"/>
              <a:t>Задача 6</a:t>
            </a:r>
            <a:r>
              <a:rPr lang="ru-RU" sz="2000" dirty="0"/>
              <a:t>: Список </a:t>
            </a:r>
            <a:r>
              <a:rPr lang="ru-RU" sz="2000" dirty="0" err="1"/>
              <a:t>медиафайлов</a:t>
            </a:r>
            <a:r>
              <a:rPr lang="ru-RU" sz="2000" dirty="0"/>
              <a:t> пользователей, указав название типа медиа (</a:t>
            </a:r>
            <a:r>
              <a:rPr lang="ru-RU" sz="2000" dirty="0" err="1"/>
              <a:t>id</a:t>
            </a:r>
            <a:r>
              <a:rPr lang="ru-RU" sz="2000" dirty="0"/>
              <a:t>, </a:t>
            </a:r>
            <a:r>
              <a:rPr lang="ru-RU" sz="2000" dirty="0" err="1"/>
              <a:t>filename</a:t>
            </a:r>
            <a:r>
              <a:rPr lang="ru-RU" sz="2000" dirty="0"/>
              <a:t>, </a:t>
            </a:r>
            <a:r>
              <a:rPr lang="ru-RU" sz="2000" dirty="0" err="1"/>
              <a:t>name_type</a:t>
            </a:r>
            <a:r>
              <a:rPr lang="ru-RU" sz="2000" dirty="0"/>
              <a:t>)</a:t>
            </a:r>
            <a:br>
              <a:rPr lang="ru-RU" sz="2000" dirty="0"/>
            </a:br>
            <a:r>
              <a:rPr lang="ru-RU" sz="2000" dirty="0"/>
              <a:t>(используя JOIN)</a:t>
            </a:r>
            <a:endParaRPr sz="20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08953" y="1799996"/>
            <a:ext cx="74805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m.id</a:t>
            </a:r>
            <a:r>
              <a:rPr lang="en-US" sz="18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m.filename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медиа'</a:t>
            </a:r>
            <a:r>
              <a:rPr lang="ru-RU" sz="1800" b="1" dirty="0">
                <a:latin typeface="Consolas" panose="020B0609020204030204" pitchFamily="49" charset="0"/>
              </a:rPr>
              <a:t>,</a:t>
            </a:r>
          </a:p>
          <a:p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dirty="0" err="1" smtClean="0">
                <a:latin typeface="Consolas" panose="020B0609020204030204" pitchFamily="49" charset="0"/>
              </a:rPr>
              <a:t>mt.name_type</a:t>
            </a:r>
            <a:r>
              <a:rPr lang="en-US" sz="1800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тип медиа'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media m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LEFT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media_types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mt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800" b="1" dirty="0">
                <a:latin typeface="Consolas" panose="020B0609020204030204" pitchFamily="49" charset="0"/>
              </a:rPr>
              <a:t> mt.id = </a:t>
            </a:r>
            <a:r>
              <a:rPr lang="en-US" sz="1800" b="1" dirty="0" err="1" smtClean="0">
                <a:latin typeface="Consolas" panose="020B0609020204030204" pitchFamily="49" charset="0"/>
              </a:rPr>
              <a:t>m.media_type_id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m.id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438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39302" y="739682"/>
            <a:ext cx="76556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Подсчитать общее количество </a:t>
            </a:r>
            <a:r>
              <a:rPr lang="ru-RU" sz="1600" dirty="0" err="1">
                <a:solidFill>
                  <a:srgbClr val="2C2D30"/>
                </a:solidFill>
                <a:latin typeface="Roboto" panose="020B0604020202020204" charset="0"/>
              </a:rPr>
              <a:t>лайков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, которые </a:t>
            </a:r>
            <a:r>
              <a:rPr lang="ru-RU" sz="1600" b="1" dirty="0">
                <a:solidFill>
                  <a:srgbClr val="2C2D30"/>
                </a:solidFill>
                <a:latin typeface="Roboto" panose="020B0604020202020204" charset="0"/>
              </a:rPr>
              <a:t>получили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пользователи младше 12 лет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.</a:t>
            </a: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Определить кто больше </a:t>
            </a:r>
            <a:r>
              <a:rPr lang="ru-RU" sz="1600" b="1" dirty="0">
                <a:solidFill>
                  <a:srgbClr val="2C2D30"/>
                </a:solidFill>
                <a:latin typeface="Roboto" panose="020B0604020202020204" charset="0"/>
              </a:rPr>
              <a:t>поставил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r>
              <a:rPr lang="ru-RU" sz="1600" dirty="0" err="1">
                <a:solidFill>
                  <a:srgbClr val="2C2D30"/>
                </a:solidFill>
                <a:latin typeface="Roboto" panose="020B0604020202020204" charset="0"/>
              </a:rPr>
              <a:t>лайков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(всего): мужчины или женщины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.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Вывести всех пользователей, которые не отправляли сообщения.</a:t>
            </a: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(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по желанию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)</a:t>
            </a:r>
            <a:r>
              <a:rPr lang="en-US" sz="1600" dirty="0" smtClean="0">
                <a:solidFill>
                  <a:srgbClr val="2C2D30"/>
                </a:solidFill>
                <a:latin typeface="Roboto" panose="020B0604020202020204" charset="0"/>
              </a:rPr>
              <a:t>*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 </a:t>
            </a:r>
            <a:r>
              <a:rPr lang="ru-RU" sz="1600" dirty="0">
                <a:solidFill>
                  <a:srgbClr val="2C2D30"/>
                </a:solidFill>
                <a:latin typeface="Roboto" panose="020B0604020202020204" charset="0"/>
              </a:rPr>
              <a:t>Пусть задан некоторый пользователь. Из всех друзей этого пользователя найдите человека, который больше всех </a:t>
            </a:r>
            <a:r>
              <a:rPr lang="ru-RU" sz="1600" dirty="0" smtClean="0">
                <a:solidFill>
                  <a:srgbClr val="2C2D30"/>
                </a:solidFill>
                <a:latin typeface="Roboto" panose="020B0604020202020204" charset="0"/>
              </a:rPr>
              <a:t>написал ему сообщений.</a:t>
            </a: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 smtClean="0">
              <a:solidFill>
                <a:srgbClr val="2C2D30"/>
              </a:solidFill>
              <a:latin typeface="Roboto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dirty="0">
              <a:solidFill>
                <a:srgbClr val="2C2D30"/>
              </a:solidFill>
              <a:latin typeface="Robo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3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657" name="Google Shape;657;p93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659" name="Google Shape;659;p93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0" name="Google Shape;660;p93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661" name="Google Shape;66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309410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</a:t>
            </a: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соединения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73425" y="10243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Что такое JOIN?</a:t>
            </a:r>
            <a:endParaRPr sz="250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операция </a:t>
            </a:r>
            <a:r>
              <a:rPr lang="ru-RU" sz="1550" dirty="0" smtClean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соединения</a:t>
            </a:r>
            <a:endParaRPr sz="155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группировки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суммирования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операция создания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45" name="Google Shape;345;p53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Какого из перечисленных ниже видов JOIN на самом деле не существует?</a:t>
            </a:r>
            <a:endParaRPr sz="2500"/>
          </a:p>
        </p:txBody>
      </p:sp>
      <p:sp>
        <p:nvSpPr>
          <p:cNvPr id="351" name="Google Shape;351;p54"/>
          <p:cNvSpPr txBox="1"/>
          <p:nvPr/>
        </p:nvSpPr>
        <p:spPr>
          <a:xfrm>
            <a:off x="652975" y="2494000"/>
            <a:ext cx="8107200" cy="30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LEFT JOIN - который выведет все записи первой таблицы, а для ненайденных пар из правой таблицы проставит значение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 JOIN - который выведет все записи второй таблицы, а на место недостающей информации из первой таблицы проставить NULL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INNER JOIN - который показывает только те записи, для которых нашлись пары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TRUE JOIN - который выведет все верные значения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rgbClr val="333333"/>
                </a:solidFill>
                <a:highlight>
                  <a:srgbClr val="FFFFFF"/>
                </a:highlight>
              </a:rPr>
              <a:t>Выберите правильный пример запроса с использованием UNION?</a:t>
            </a:r>
            <a:endParaRPr sz="2500"/>
          </a:p>
        </p:txBody>
      </p:sp>
      <p:sp>
        <p:nvSpPr>
          <p:cNvPr id="357" name="Google Shape;357;p55"/>
          <p:cNvSpPr txBox="1"/>
          <p:nvPr/>
        </p:nvSpPr>
        <p:spPr>
          <a:xfrm>
            <a:off x="92099" y="2237442"/>
            <a:ext cx="9051902" cy="276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ORDER BY id 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UNION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id, city FROM sellers ORDER BY city</a:t>
            </a: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city, </a:t>
            </a:r>
            <a:r>
              <a:rPr lang="en-US" sz="1550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seller_id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FROM orders AND SELECT city, id FROM SELECT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</a:t>
            </a:r>
            <a:r>
              <a:rPr lang="en-US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id, city FROM orders UNION SELECT id, city FROM sellers ORDER BY id;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 запросы верные</a:t>
            </a:r>
            <a:endParaRPr sz="1550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1136</Words>
  <Application>Microsoft Office PowerPoint</Application>
  <PresentationFormat>Экран (16:9)</PresentationFormat>
  <Paragraphs>172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Calibri</vt:lpstr>
      <vt:lpstr>IBM Plex Sans SemiBold</vt:lpstr>
      <vt:lpstr>Arial</vt:lpstr>
      <vt:lpstr>Roboto</vt:lpstr>
      <vt:lpstr>IBM Plex Sans</vt:lpstr>
      <vt:lpstr>Consolas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Что такое JOIN?</vt:lpstr>
      <vt:lpstr>Что такое JOIN?</vt:lpstr>
      <vt:lpstr>Какого из перечисленных ниже видов JOIN на самом деле не существует?</vt:lpstr>
      <vt:lpstr>Какого из перечисленных ниже видов JOIN на самом деле не существует?</vt:lpstr>
      <vt:lpstr>Выберите правильный пример запроса с использованием UNION?</vt:lpstr>
      <vt:lpstr>Выберите правильный пример запроса с использованием UNION?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Если выборка объединения данных производится из нескольких таблиц, то это может указываться во фразе FROM следующим образом?</vt:lpstr>
      <vt:lpstr>Какая команда используется для объединения результатов запроса без удаления дубликатов?</vt:lpstr>
      <vt:lpstr>Какая команда используется для объединения результатов запроса без удаления дубликатов?</vt:lpstr>
      <vt:lpstr>Задача 1: выбрать всех пользователей, указав их id, имя и фамилию, город и аватарку (используя вложенные запросы)</vt:lpstr>
      <vt:lpstr>Задача 1: выбрать всех пользователей, указав их id, имя и фамилию, город и аватарку  (используя вложенные запросы)</vt:lpstr>
      <vt:lpstr>Задача 2: выбрать фотографии (filename) пользователя с email: arlo50@example.org. ID типа медиа, соответствующий фотографиям неизвестен  (используя вложенные запросы)</vt:lpstr>
      <vt:lpstr>Задача 2: выбрать фотографии (filename) пользователя с email: arlo50@example.org. ID типа медиа, соответствующий фотографиям неизвестен  (используя вложенные запросы)</vt:lpstr>
      <vt:lpstr>UNION и UNION ALL</vt:lpstr>
      <vt:lpstr>Задача 3: выбрать id друзей пользователя с id = 1  (используя UNION)</vt:lpstr>
      <vt:lpstr>Задача 3: выбрать id друзей пользователя с id = 1  (используя UNION)</vt:lpstr>
      <vt:lpstr>Ваши вопросы?  Перерыв</vt:lpstr>
      <vt:lpstr>Презентация PowerPoint</vt:lpstr>
      <vt:lpstr>Презентация PowerPoint</vt:lpstr>
      <vt:lpstr>Примеры с использованием JOIN</vt:lpstr>
      <vt:lpstr>Задача 4: выбрать всех пользователей, указав их id, имя и фамилию, город и аватарку (используя JOIN)</vt:lpstr>
      <vt:lpstr>Задача 4: выбрать всех пользователей, указав их id, имя и фамилию, город и аватарку  (JOIN)</vt:lpstr>
      <vt:lpstr>Задача 5: Список медиафайлов пользователей с количеством лайков (используя JOIN)</vt:lpstr>
      <vt:lpstr>Задача 5: Список медиафайлов пользователей с количеством лайков (используя JOIN)</vt:lpstr>
      <vt:lpstr>Задача 6: Список медиафайлов пользователей, указав название типа медиа (id, filename, name_type) (используя JOIN)</vt:lpstr>
      <vt:lpstr>Задача 6: Список медиафайлов пользователей, указав название типа медиа (id, filename, name_type) (используя JOIN)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35</cp:revision>
  <cp:lastPrinted>2023-01-17T15:22:50Z</cp:lastPrinted>
  <dcterms:modified xsi:type="dcterms:W3CDTF">2023-02-20T19:15:04Z</dcterms:modified>
</cp:coreProperties>
</file>